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95" r:id="rId2"/>
    <p:sldId id="301" r:id="rId3"/>
    <p:sldId id="294" r:id="rId4"/>
    <p:sldId id="286" r:id="rId5"/>
    <p:sldId id="297" r:id="rId6"/>
    <p:sldId id="289" r:id="rId7"/>
    <p:sldId id="299" r:id="rId8"/>
    <p:sldId id="303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00"/>
    <a:srgbClr val="000066"/>
    <a:srgbClr val="9900CC"/>
    <a:srgbClr val="670E98"/>
    <a:srgbClr val="FB6103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7" autoAdjust="0"/>
    <p:restoredTop sz="94574" autoAdjust="0"/>
  </p:normalViewPr>
  <p:slideViewPr>
    <p:cSldViewPr snapToGrid="0">
      <p:cViewPr varScale="1">
        <p:scale>
          <a:sx n="85" d="100"/>
          <a:sy n="85" d="100"/>
        </p:scale>
        <p:origin x="-145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B1346-2070-446C-A5A2-1085FB7A9DC4}" type="doc">
      <dgm:prSet loTypeId="urn:microsoft.com/office/officeart/2005/8/layout/cycle3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64053C48-C2D0-44FD-BCA4-B9B0D7780026}">
      <dgm:prSet phldrT="[Text]" custT="1"/>
      <dgm:spPr/>
      <dgm:t>
        <a:bodyPr/>
        <a:lstStyle/>
        <a:p>
          <a:r>
            <a:rPr lang="el-GR" sz="1500" dirty="0"/>
            <a:t>Η μεγάλη συγκέντρωση ανέργων μεταξύ του πληθυσμού και ιδιαίτερα μεταξύ των νέων</a:t>
          </a:r>
          <a:endParaRPr lang="el-GR" sz="1500" b="1" dirty="0"/>
        </a:p>
      </dgm:t>
    </dgm:pt>
    <dgm:pt modelId="{5DD87A41-E4F3-4957-B2A6-F1BC457A49BC}" type="parTrans" cxnId="{EA8443F4-7E36-46EE-8286-77D5DD6A9386}">
      <dgm:prSet/>
      <dgm:spPr/>
      <dgm:t>
        <a:bodyPr/>
        <a:lstStyle/>
        <a:p>
          <a:endParaRPr lang="el-GR"/>
        </a:p>
      </dgm:t>
    </dgm:pt>
    <dgm:pt modelId="{73530F5C-21E0-4E5E-9551-9E3768B9A416}" type="sibTrans" cxnId="{EA8443F4-7E36-46EE-8286-77D5DD6A9386}">
      <dgm:prSet/>
      <dgm:spPr/>
      <dgm:t>
        <a:bodyPr/>
        <a:lstStyle/>
        <a:p>
          <a:endParaRPr lang="el-GR"/>
        </a:p>
      </dgm:t>
    </dgm:pt>
    <dgm:pt modelId="{068329C4-3954-4847-BFD5-A96F681FF13F}">
      <dgm:prSet phldrT="[Text]" custT="1"/>
      <dgm:spPr/>
      <dgm:t>
        <a:bodyPr/>
        <a:lstStyle/>
        <a:p>
          <a:r>
            <a:rPr lang="el-GR" sz="1500" dirty="0"/>
            <a:t>Οι ποσοτικές και ποιοτικές ανισορροπίες στην αγορά εργασία</a:t>
          </a:r>
          <a:endParaRPr lang="el-GR" sz="1500" b="1" dirty="0"/>
        </a:p>
      </dgm:t>
    </dgm:pt>
    <dgm:pt modelId="{5452425C-7BA8-4915-92AB-BA54FCF4F769}" type="parTrans" cxnId="{1C81ABFC-7BBA-43DE-BFD3-B34A952D2042}">
      <dgm:prSet/>
      <dgm:spPr/>
      <dgm:t>
        <a:bodyPr/>
        <a:lstStyle/>
        <a:p>
          <a:endParaRPr lang="el-GR"/>
        </a:p>
      </dgm:t>
    </dgm:pt>
    <dgm:pt modelId="{4A3BBE9B-28FB-41B7-906C-E4E927A33667}" type="sibTrans" cxnId="{1C81ABFC-7BBA-43DE-BFD3-B34A952D2042}">
      <dgm:prSet/>
      <dgm:spPr/>
      <dgm:t>
        <a:bodyPr/>
        <a:lstStyle/>
        <a:p>
          <a:endParaRPr lang="el-GR"/>
        </a:p>
      </dgm:t>
    </dgm:pt>
    <dgm:pt modelId="{C8515B3D-C9FC-4815-BDE7-BA1C19FE97D6}">
      <dgm:prSet phldrT="[Text]" custT="1"/>
      <dgm:spPr/>
      <dgm:t>
        <a:bodyPr/>
        <a:lstStyle/>
        <a:p>
          <a:r>
            <a:rPr lang="el-GR" sz="1500" dirty="0"/>
            <a:t>Οι ελλείψεις στα τεχνικά επαγγέλματα και η χαμηλή ειδίκευση σε επαγγέλματα</a:t>
          </a:r>
          <a:endParaRPr lang="el-GR" sz="1500" b="1" dirty="0"/>
        </a:p>
      </dgm:t>
    </dgm:pt>
    <dgm:pt modelId="{517BE175-0547-4933-8AED-C41CD3316831}" type="parTrans" cxnId="{23207D0A-E992-4B6C-81B3-FE6753E1C0F1}">
      <dgm:prSet/>
      <dgm:spPr/>
      <dgm:t>
        <a:bodyPr/>
        <a:lstStyle/>
        <a:p>
          <a:endParaRPr lang="el-GR"/>
        </a:p>
      </dgm:t>
    </dgm:pt>
    <dgm:pt modelId="{C7F5E573-9697-4EEE-8200-867E77D7456A}" type="sibTrans" cxnId="{23207D0A-E992-4B6C-81B3-FE6753E1C0F1}">
      <dgm:prSet/>
      <dgm:spPr/>
      <dgm:t>
        <a:bodyPr/>
        <a:lstStyle/>
        <a:p>
          <a:endParaRPr lang="el-GR"/>
        </a:p>
      </dgm:t>
    </dgm:pt>
    <dgm:pt modelId="{9D6A545F-344E-436F-9627-A3912B032BD7}">
      <dgm:prSet phldrT="[Text]" custT="1"/>
      <dgm:spPr/>
      <dgm:t>
        <a:bodyPr/>
        <a:lstStyle/>
        <a:p>
          <a:r>
            <a:rPr lang="el-GR" sz="1500" dirty="0"/>
            <a:t>η ανικανότητα του εκπαιδευτικού συστήματος να ανταποκριθεί με ευέλικτο τρόπο στις ανάγκες της αγοράς </a:t>
          </a:r>
          <a:endParaRPr lang="el-GR" sz="1500" b="1" dirty="0"/>
        </a:p>
      </dgm:t>
    </dgm:pt>
    <dgm:pt modelId="{B543179D-BDA8-48AA-B60A-BD76B48D512A}" type="parTrans" cxnId="{44173C73-B553-4252-A3C3-3A01D00D72B4}">
      <dgm:prSet/>
      <dgm:spPr/>
      <dgm:t>
        <a:bodyPr/>
        <a:lstStyle/>
        <a:p>
          <a:endParaRPr lang="el-GR"/>
        </a:p>
      </dgm:t>
    </dgm:pt>
    <dgm:pt modelId="{011F7411-964C-4DB3-80E8-9AC8E8CE2AEF}" type="sibTrans" cxnId="{44173C73-B553-4252-A3C3-3A01D00D72B4}">
      <dgm:prSet/>
      <dgm:spPr/>
      <dgm:t>
        <a:bodyPr/>
        <a:lstStyle/>
        <a:p>
          <a:endParaRPr lang="el-GR"/>
        </a:p>
      </dgm:t>
    </dgm:pt>
    <dgm:pt modelId="{779F0C8E-7404-4431-841B-FB278D33A9B6}">
      <dgm:prSet phldrT="[Text]" custT="1"/>
      <dgm:spPr/>
      <dgm:t>
        <a:bodyPr/>
        <a:lstStyle/>
        <a:p>
          <a:r>
            <a:rPr lang="el-GR" sz="1500" dirty="0"/>
            <a:t>Τα ήδη υπάρχοντα κενά στο σύστημα επαγγελματικού προσανατολισμού και καθοδήγησης</a:t>
          </a:r>
          <a:endParaRPr lang="el-GR" sz="1500" b="1" dirty="0"/>
        </a:p>
      </dgm:t>
    </dgm:pt>
    <dgm:pt modelId="{6434AC2A-9E1B-4438-BAC7-194B8B6DD6B0}" type="parTrans" cxnId="{D76AA7B5-6B9C-4F04-81F2-4C5152F28278}">
      <dgm:prSet/>
      <dgm:spPr/>
      <dgm:t>
        <a:bodyPr/>
        <a:lstStyle/>
        <a:p>
          <a:endParaRPr lang="el-GR"/>
        </a:p>
      </dgm:t>
    </dgm:pt>
    <dgm:pt modelId="{F03FF275-E41C-4115-B649-FFF6A1F78F96}" type="sibTrans" cxnId="{D76AA7B5-6B9C-4F04-81F2-4C5152F28278}">
      <dgm:prSet/>
      <dgm:spPr/>
      <dgm:t>
        <a:bodyPr/>
        <a:lstStyle/>
        <a:p>
          <a:endParaRPr lang="el-GR"/>
        </a:p>
      </dgm:t>
    </dgm:pt>
    <dgm:pt modelId="{57008186-4A01-422D-81C1-E0CB3693BCDF}" type="pres">
      <dgm:prSet presAssocID="{CE1B1346-2070-446C-A5A2-1085FB7A9D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D47DCDA-E13B-4211-8174-1247E64A2734}" type="pres">
      <dgm:prSet presAssocID="{CE1B1346-2070-446C-A5A2-1085FB7A9DC4}" presName="cycle" presStyleCnt="0"/>
      <dgm:spPr/>
    </dgm:pt>
    <dgm:pt modelId="{8BA6FDD2-CC89-4112-872F-21C3A6162FFC}" type="pres">
      <dgm:prSet presAssocID="{64053C48-C2D0-44FD-BCA4-B9B0D7780026}" presName="nodeFirstNode" presStyleLbl="node1" presStyleIdx="0" presStyleCnt="5" custScaleX="1191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395920-AA5F-4C8D-AE38-95BD35D8D42A}" type="pres">
      <dgm:prSet presAssocID="{73530F5C-21E0-4E5E-9551-9E3768B9A416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AA722735-5ABB-409D-9382-FE90D6FF81B6}" type="pres">
      <dgm:prSet presAssocID="{068329C4-3954-4847-BFD5-A96F681FF13F}" presName="nodeFollowingNodes" presStyleLbl="node1" presStyleIdx="1" presStyleCnt="5" custRadScaleRad="84147" custRadScaleInc="13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7F4F80-05E6-4AB8-9834-0801EDEFC2FB}" type="pres">
      <dgm:prSet presAssocID="{C8515B3D-C9FC-4815-BDE7-BA1C19FE97D6}" presName="nodeFollowingNodes" presStyleLbl="node1" presStyleIdx="2" presStyleCnt="5" custScaleX="121741" custRadScaleRad="112185" custRadScaleInc="-121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9C8A28-6C83-42A9-A2A9-D4F8B9B3AEB3}" type="pres">
      <dgm:prSet presAssocID="{9D6A545F-344E-436F-9627-A3912B032BD7}" presName="nodeFollowingNodes" presStyleLbl="node1" presStyleIdx="3" presStyleCnt="5" custScaleX="127518" custRadScaleRad="108454" custRadScaleInc="95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DEEC35-B12E-450A-A3CF-E0638D892624}" type="pres">
      <dgm:prSet presAssocID="{779F0C8E-7404-4431-841B-FB278D33A9B6}" presName="nodeFollowingNodes" presStyleLbl="node1" presStyleIdx="4" presStyleCnt="5" custRadScaleRad="96363" custRadScaleInc="-145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9085404-DF87-4FB5-B125-1E11C0B4FCC3}" type="presOf" srcId="{73530F5C-21E0-4E5E-9551-9E3768B9A416}" destId="{CC395920-AA5F-4C8D-AE38-95BD35D8D42A}" srcOrd="0" destOrd="0" presId="urn:microsoft.com/office/officeart/2005/8/layout/cycle3"/>
    <dgm:cxn modelId="{23207D0A-E992-4B6C-81B3-FE6753E1C0F1}" srcId="{CE1B1346-2070-446C-A5A2-1085FB7A9DC4}" destId="{C8515B3D-C9FC-4815-BDE7-BA1C19FE97D6}" srcOrd="2" destOrd="0" parTransId="{517BE175-0547-4933-8AED-C41CD3316831}" sibTransId="{C7F5E573-9697-4EEE-8200-867E77D7456A}"/>
    <dgm:cxn modelId="{AF4CAFC0-C7DA-4BF0-8515-50BC3FE5903B}" type="presOf" srcId="{068329C4-3954-4847-BFD5-A96F681FF13F}" destId="{AA722735-5ABB-409D-9382-FE90D6FF81B6}" srcOrd="0" destOrd="0" presId="urn:microsoft.com/office/officeart/2005/8/layout/cycle3"/>
    <dgm:cxn modelId="{78777443-E555-49FB-B5AA-B4CBCF7A3478}" type="presOf" srcId="{C8515B3D-C9FC-4815-BDE7-BA1C19FE97D6}" destId="{BD7F4F80-05E6-4AB8-9834-0801EDEFC2FB}" srcOrd="0" destOrd="0" presId="urn:microsoft.com/office/officeart/2005/8/layout/cycle3"/>
    <dgm:cxn modelId="{D76AA7B5-6B9C-4F04-81F2-4C5152F28278}" srcId="{CE1B1346-2070-446C-A5A2-1085FB7A9DC4}" destId="{779F0C8E-7404-4431-841B-FB278D33A9B6}" srcOrd="4" destOrd="0" parTransId="{6434AC2A-9E1B-4438-BAC7-194B8B6DD6B0}" sibTransId="{F03FF275-E41C-4115-B649-FFF6A1F78F96}"/>
    <dgm:cxn modelId="{1C81ABFC-7BBA-43DE-BFD3-B34A952D2042}" srcId="{CE1B1346-2070-446C-A5A2-1085FB7A9DC4}" destId="{068329C4-3954-4847-BFD5-A96F681FF13F}" srcOrd="1" destOrd="0" parTransId="{5452425C-7BA8-4915-92AB-BA54FCF4F769}" sibTransId="{4A3BBE9B-28FB-41B7-906C-E4E927A33667}"/>
    <dgm:cxn modelId="{44173C73-B553-4252-A3C3-3A01D00D72B4}" srcId="{CE1B1346-2070-446C-A5A2-1085FB7A9DC4}" destId="{9D6A545F-344E-436F-9627-A3912B032BD7}" srcOrd="3" destOrd="0" parTransId="{B543179D-BDA8-48AA-B60A-BD76B48D512A}" sibTransId="{011F7411-964C-4DB3-80E8-9AC8E8CE2AEF}"/>
    <dgm:cxn modelId="{EA8443F4-7E36-46EE-8286-77D5DD6A9386}" srcId="{CE1B1346-2070-446C-A5A2-1085FB7A9DC4}" destId="{64053C48-C2D0-44FD-BCA4-B9B0D7780026}" srcOrd="0" destOrd="0" parTransId="{5DD87A41-E4F3-4957-B2A6-F1BC457A49BC}" sibTransId="{73530F5C-21E0-4E5E-9551-9E3768B9A416}"/>
    <dgm:cxn modelId="{B5B70320-BD75-480B-82BC-C77CAB754828}" type="presOf" srcId="{779F0C8E-7404-4431-841B-FB278D33A9B6}" destId="{45DEEC35-B12E-450A-A3CF-E0638D892624}" srcOrd="0" destOrd="0" presId="urn:microsoft.com/office/officeart/2005/8/layout/cycle3"/>
    <dgm:cxn modelId="{31B3B6F5-ACBE-4D46-AD2C-77BD777B16FD}" type="presOf" srcId="{64053C48-C2D0-44FD-BCA4-B9B0D7780026}" destId="{8BA6FDD2-CC89-4112-872F-21C3A6162FFC}" srcOrd="0" destOrd="0" presId="urn:microsoft.com/office/officeart/2005/8/layout/cycle3"/>
    <dgm:cxn modelId="{95D638A1-9656-42B0-970A-F58BCEFD7FE0}" type="presOf" srcId="{CE1B1346-2070-446C-A5A2-1085FB7A9DC4}" destId="{57008186-4A01-422D-81C1-E0CB3693BCDF}" srcOrd="0" destOrd="0" presId="urn:microsoft.com/office/officeart/2005/8/layout/cycle3"/>
    <dgm:cxn modelId="{C07DF721-7ACE-4A05-9FB9-4EC7FDAB7AAB}" type="presOf" srcId="{9D6A545F-344E-436F-9627-A3912B032BD7}" destId="{EE9C8A28-6C83-42A9-A2A9-D4F8B9B3AEB3}" srcOrd="0" destOrd="0" presId="urn:microsoft.com/office/officeart/2005/8/layout/cycle3"/>
    <dgm:cxn modelId="{F368E608-9E0F-4DF6-98A9-54AC5F834DE0}" type="presParOf" srcId="{57008186-4A01-422D-81C1-E0CB3693BCDF}" destId="{3D47DCDA-E13B-4211-8174-1247E64A2734}" srcOrd="0" destOrd="0" presId="urn:microsoft.com/office/officeart/2005/8/layout/cycle3"/>
    <dgm:cxn modelId="{DD7A0D5B-7ADD-471E-AFE2-D69AB094AC15}" type="presParOf" srcId="{3D47DCDA-E13B-4211-8174-1247E64A2734}" destId="{8BA6FDD2-CC89-4112-872F-21C3A6162FFC}" srcOrd="0" destOrd="0" presId="urn:microsoft.com/office/officeart/2005/8/layout/cycle3"/>
    <dgm:cxn modelId="{76A8CA71-2C86-4CD9-B7E3-4E55F0553D91}" type="presParOf" srcId="{3D47DCDA-E13B-4211-8174-1247E64A2734}" destId="{CC395920-AA5F-4C8D-AE38-95BD35D8D42A}" srcOrd="1" destOrd="0" presId="urn:microsoft.com/office/officeart/2005/8/layout/cycle3"/>
    <dgm:cxn modelId="{48928A65-FE56-4760-8DCD-DE08766F02D1}" type="presParOf" srcId="{3D47DCDA-E13B-4211-8174-1247E64A2734}" destId="{AA722735-5ABB-409D-9382-FE90D6FF81B6}" srcOrd="2" destOrd="0" presId="urn:microsoft.com/office/officeart/2005/8/layout/cycle3"/>
    <dgm:cxn modelId="{DB3C5A43-3182-4A8D-A9E0-726D837F5CE3}" type="presParOf" srcId="{3D47DCDA-E13B-4211-8174-1247E64A2734}" destId="{BD7F4F80-05E6-4AB8-9834-0801EDEFC2FB}" srcOrd="3" destOrd="0" presId="urn:microsoft.com/office/officeart/2005/8/layout/cycle3"/>
    <dgm:cxn modelId="{B131F04B-B398-4873-86AC-E20C305CD045}" type="presParOf" srcId="{3D47DCDA-E13B-4211-8174-1247E64A2734}" destId="{EE9C8A28-6C83-42A9-A2A9-D4F8B9B3AEB3}" srcOrd="4" destOrd="0" presId="urn:microsoft.com/office/officeart/2005/8/layout/cycle3"/>
    <dgm:cxn modelId="{08427C63-AFCD-4235-A4AB-3EC804601BAA}" type="presParOf" srcId="{3D47DCDA-E13B-4211-8174-1247E64A2734}" destId="{45DEEC35-B12E-450A-A3CF-E0638D892624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395920-AA5F-4C8D-AE38-95BD35D8D42A}">
      <dsp:nvSpPr>
        <dsp:cNvPr id="0" name=""/>
        <dsp:cNvSpPr/>
      </dsp:nvSpPr>
      <dsp:spPr>
        <a:xfrm>
          <a:off x="1464215" y="-159520"/>
          <a:ext cx="4291235" cy="4291235"/>
        </a:xfrm>
        <a:prstGeom prst="circularArrow">
          <a:avLst>
            <a:gd name="adj1" fmla="val 5544"/>
            <a:gd name="adj2" fmla="val 330680"/>
            <a:gd name="adj3" fmla="val 13331385"/>
            <a:gd name="adj4" fmla="val 176628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6FDD2-CC89-4112-872F-21C3A6162FFC}">
      <dsp:nvSpPr>
        <dsp:cNvPr id="0" name=""/>
        <dsp:cNvSpPr/>
      </dsp:nvSpPr>
      <dsp:spPr>
        <a:xfrm>
          <a:off x="2419505" y="1439"/>
          <a:ext cx="2380655" cy="99940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Η μεγάλη συγκέντρωση ανέργων μεταξύ του πληθυσμού και ιδιαίτερα μεταξύ των νέων</a:t>
          </a:r>
          <a:endParaRPr lang="el-GR" sz="1500" b="1" kern="1200" dirty="0"/>
        </a:p>
      </dsp:txBody>
      <dsp:txXfrm>
        <a:off x="2419505" y="1439"/>
        <a:ext cx="2380655" cy="999402"/>
      </dsp:txXfrm>
    </dsp:sp>
    <dsp:sp modelId="{AA722735-5ABB-409D-9382-FE90D6FF81B6}">
      <dsp:nvSpPr>
        <dsp:cNvPr id="0" name=""/>
        <dsp:cNvSpPr/>
      </dsp:nvSpPr>
      <dsp:spPr>
        <a:xfrm>
          <a:off x="4128049" y="1570681"/>
          <a:ext cx="1998804" cy="99940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Οι ποσοτικές και ποιοτικές ανισορροπίες στην αγορά εργασία</a:t>
          </a:r>
          <a:endParaRPr lang="el-GR" sz="1500" b="1" kern="1200" dirty="0"/>
        </a:p>
      </dsp:txBody>
      <dsp:txXfrm>
        <a:off x="4128049" y="1570681"/>
        <a:ext cx="1998804" cy="999402"/>
      </dsp:txXfrm>
    </dsp:sp>
    <dsp:sp modelId="{BD7F4F80-05E6-4AB8-9834-0801EDEFC2FB}">
      <dsp:nvSpPr>
        <dsp:cNvPr id="0" name=""/>
        <dsp:cNvSpPr/>
      </dsp:nvSpPr>
      <dsp:spPr>
        <a:xfrm>
          <a:off x="3801563" y="3313290"/>
          <a:ext cx="2433363" cy="99940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Οι ελλείψεις στα τεχνικά επαγγέλματα και η χαμηλή ειδίκευση σε επαγγέλματα</a:t>
          </a:r>
          <a:endParaRPr lang="el-GR" sz="1500" b="1" kern="1200" dirty="0"/>
        </a:p>
      </dsp:txBody>
      <dsp:txXfrm>
        <a:off x="3801563" y="3313290"/>
        <a:ext cx="2433363" cy="999402"/>
      </dsp:txXfrm>
    </dsp:sp>
    <dsp:sp modelId="{EE9C8A28-6C83-42A9-A2A9-D4F8B9B3AEB3}">
      <dsp:nvSpPr>
        <dsp:cNvPr id="0" name=""/>
        <dsp:cNvSpPr/>
      </dsp:nvSpPr>
      <dsp:spPr>
        <a:xfrm>
          <a:off x="1013642" y="3311854"/>
          <a:ext cx="2548834" cy="99940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η ανικανότητα του εκπαιδευτικού συστήματος να ανταποκριθεί με ευέλικτο τρόπο στις ανάγκες της αγοράς </a:t>
          </a:r>
          <a:endParaRPr lang="el-GR" sz="1500" b="1" kern="1200" dirty="0"/>
        </a:p>
      </dsp:txBody>
      <dsp:txXfrm>
        <a:off x="1013642" y="3311854"/>
        <a:ext cx="2548834" cy="999402"/>
      </dsp:txXfrm>
    </dsp:sp>
    <dsp:sp modelId="{45DEEC35-B12E-450A-A3CF-E0638D892624}">
      <dsp:nvSpPr>
        <dsp:cNvPr id="0" name=""/>
        <dsp:cNvSpPr/>
      </dsp:nvSpPr>
      <dsp:spPr>
        <a:xfrm>
          <a:off x="870079" y="1547238"/>
          <a:ext cx="1998804" cy="99940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Τα ήδη υπάρχοντα κενά στο σύστημα επαγγελματικού προσανατολισμού και καθοδήγησης</a:t>
          </a:r>
          <a:endParaRPr lang="el-GR" sz="1500" b="1" kern="1200" dirty="0"/>
        </a:p>
      </dsp:txBody>
      <dsp:txXfrm>
        <a:off x="870079" y="1547238"/>
        <a:ext cx="1998804" cy="999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6269B-2A44-4508-B363-E95FCADB5D9A}" type="datetimeFigureOut">
              <a:rPr lang="en-US"/>
              <a:pPr/>
              <a:t>08-Sep-17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A7D9-42C8-40B4-883C-31EDB6B2E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68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A7D9-42C8-40B4-883C-31EDB6B2EDA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05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E2307-1E40-4E12-8716-25BFDA8E7013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FCF5A-EA79-452C-A52C-1A2668C2E7DF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C4C28-BD4B-4892-9A2D-6E19BD753A9A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D9D02-426E-46C9-9EE9-0DE1EF8B2838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AEBBE-F8B2-42CF-9895-E86A608384EB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AA6B6-10E5-4810-BC9F-DA72D8452E73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8D072-EF12-4AA2-BD71-ABC68B06D0E2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DBF60-6CC3-4B74-A60D-3486985E4346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14818-984F-4759-BF72-A33BDC1963BD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7E191-5F94-4FC1-B823-BD7CABF7FA06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56D55-EFBE-4F9B-8A5F-09D42CA22A9B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08-Sep-17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3\Desktop\ONGOING WORK\RUNNING PROJECTS\Re-CVETs project\5. DISSEMINATION\Logos\logosbeneficaireserasmusrightfun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751" y="422666"/>
            <a:ext cx="2971112" cy="769711"/>
          </a:xfrm>
          <a:prstGeom prst="rect">
            <a:avLst/>
          </a:prstGeom>
          <a:noFill/>
        </p:spPr>
      </p:pic>
      <p:pic>
        <p:nvPicPr>
          <p:cNvPr id="9" name="Picture 8" descr="RE CVE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4108" y="0"/>
            <a:ext cx="3220621" cy="1953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587" y="1722189"/>
            <a:ext cx="7904413" cy="194968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5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Comprehensive </a:t>
            </a:r>
            <a:r>
              <a:rPr lang="en-US" sz="35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policy frameworks for continuing VET: Reform of Continuing Vocational Education and Training Systems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" name="Picture 12" descr="enoros logo  [Converted]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95235" y="5915893"/>
            <a:ext cx="2636293" cy="6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3\Desktop\ONGOING WORK\RUNNING PROJECTS\Re-CVETs project\5. DISSEMINATION\Logos\KPM centras galu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8940" y="5995959"/>
            <a:ext cx="2423388" cy="588732"/>
          </a:xfrm>
          <a:prstGeom prst="rect">
            <a:avLst/>
          </a:prstGeom>
          <a:noFill/>
        </p:spPr>
      </p:pic>
      <p:pic>
        <p:nvPicPr>
          <p:cNvPr id="1027" name="Picture 3" descr="C:\Users\User3\Desktop\ONGOING WORK\RUNNING PROJECTS\Re-CVETs project\5. DISSEMINATION\Logos\MOEC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4656" y="5863578"/>
            <a:ext cx="2444399" cy="7916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90502" y="3947619"/>
            <a:ext cx="6605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Ενημέρωση σε </a:t>
            </a:r>
            <a:r>
              <a:rPr lang="el-GR" sz="3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Διοικητικό Συμβούλιο ΑΝΑΔ 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(Info </a:t>
            </a:r>
            <a:r>
              <a:rPr lang="en-GB" sz="3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Day)</a:t>
            </a:r>
            <a:endParaRPr lang="el-GR" sz="3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l-GR" sz="3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12/09/2017</a:t>
            </a:r>
            <a:endParaRPr lang="el-GR" sz="3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2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bIns="91440" anchor="b" anchorCtr="0">
            <a:normAutofit/>
          </a:bodyPr>
          <a:lstStyle/>
          <a:p>
            <a:r>
              <a:rPr lang="el-GR" sz="35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Σκοπός και Στόχοι</a:t>
            </a:r>
            <a:r>
              <a:rPr lang="en-GB" sz="35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5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Έργου</a:t>
            </a:r>
            <a:endParaRPr lang="el-GR" sz="35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5620" y="1537855"/>
            <a:ext cx="7509726" cy="497378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Το έργο </a:t>
            </a:r>
            <a:r>
              <a:rPr lang="en-GB" sz="2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</a:t>
            </a:r>
            <a:r>
              <a:rPr lang="el-GR" sz="2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</a:t>
            </a:r>
            <a:r>
              <a:rPr lang="en-GB" sz="2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CVET </a:t>
            </a:r>
            <a:r>
              <a:rPr lang="el-GR" sz="2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στοχεύει στην υλοποίηση δραστηριοτήτων που συμπληρώνουν τις δράσεις και τους στόχους που τέθηκαν στις εθνικές στρατηγικές για τη Δια Βίου Μάθηση 2014-2020.</a:t>
            </a:r>
          </a:p>
          <a:p>
            <a:pPr algn="just">
              <a:buFont typeface="Wingdings" pitchFamily="2" charset="2"/>
              <a:buChar char="q"/>
            </a:pPr>
            <a:endParaRPr lang="el-GR" sz="21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Ο κύριος στόχος είναι η βελτίωση της σύνδεσης με την αγορά εργασίας και η βελτίωση της ποιότητας, της ελκυστικότητας και της αποτελεσματικότητας της Συνεχιζόμενης Επαγγελματικής Εκπαίδευσης και Κατάρτισης στις συμμετέχουσες χώρες. </a:t>
            </a:r>
          </a:p>
          <a:p>
            <a:pPr algn="just">
              <a:buFont typeface="Wingdings" pitchFamily="2" charset="2"/>
              <a:buChar char="q"/>
            </a:pPr>
            <a:endParaRPr lang="el-GR" sz="21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1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Το έργο σκοπεύει</a:t>
            </a:r>
            <a:r>
              <a:rPr lang="en-GB" sz="21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marL="560070" lvl="1" indent="-285750" algn="just">
              <a:buFont typeface="Wingdings" pitchFamily="2" charset="2"/>
              <a:buChar char="§"/>
            </a:pP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να δημιουργήσει εις βάθος συνεργασίες για την αναθεώρηση και την χαρτογράφηση της Συνεχιζόμενης Επαγγελματικής Εκπαίδευσης και Κατάρτισης σε εθνικό επίπεδο.</a:t>
            </a:r>
          </a:p>
          <a:p>
            <a:pPr marL="560070" lvl="1" indent="-285750" algn="just">
              <a:buFont typeface="Wingdings" pitchFamily="2" charset="2"/>
              <a:buChar char="§"/>
            </a:pP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να προσδιοριστούν συγκεκριμένες προκλήσεις και ευκαιρίες για τη βελτίωση αυτής της μορφής εκπαίδευσης.</a:t>
            </a:r>
          </a:p>
          <a:p>
            <a:pPr marL="560070" lvl="1" indent="-285750" algn="just">
              <a:buFont typeface="Wingdings" pitchFamily="2" charset="2"/>
              <a:buChar char="§"/>
            </a:pP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να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υποστηρίξει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τις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υ</a:t>
            </a:r>
            <a:r>
              <a:rPr lang="el-GR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φιστάμενες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δρ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αστηριότητες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του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ΕΚΤ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560070" lvl="1" indent="-285750" algn="just">
              <a:buFont typeface="Wingdings" pitchFamily="2" charset="2"/>
              <a:buChar char="§"/>
            </a:pP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να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παρέχει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πρόσθετα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εργαλεία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για τη 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δ</a:t>
            </a:r>
            <a:r>
              <a:rPr lang="el-GR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ημιουργία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συγκεκριμένων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πολιτικών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με 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επικυρωμένα</a:t>
            </a:r>
            <a:r>
              <a:rPr lang="en-GB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δε</a:t>
            </a:r>
            <a:r>
              <a:rPr lang="en-GB" sz="19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δομένα</a:t>
            </a:r>
            <a:r>
              <a:rPr lang="el-GR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el-GR" sz="1900" dirty="0" err="1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635" y="0"/>
            <a:ext cx="1870365" cy="113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4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635" y="0"/>
            <a:ext cx="1870365" cy="11344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1644" y="357766"/>
            <a:ext cx="7498080" cy="1143000"/>
          </a:xfrm>
        </p:spPr>
        <p:txBody>
          <a:bodyPr bIns="91440" anchor="b" anchorCtr="0">
            <a:normAutofit/>
          </a:bodyPr>
          <a:lstStyle/>
          <a:p>
            <a:r>
              <a:rPr lang="el-GR" sz="35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 πρόβλημα στην αγορά εργασίας</a:t>
            </a:r>
            <a:endParaRPr lang="el-GR" sz="35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1789299"/>
              </p:ext>
            </p:extLst>
          </p:nvPr>
        </p:nvGraphicFramePr>
        <p:xfrm>
          <a:off x="1323548" y="1816836"/>
          <a:ext cx="7219666" cy="431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635" y="0"/>
            <a:ext cx="1870365" cy="11344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0808" y="219220"/>
            <a:ext cx="7498080" cy="1143000"/>
          </a:xfrm>
        </p:spPr>
        <p:txBody>
          <a:bodyPr bIns="91440" anchor="b" anchorCtr="0">
            <a:normAutofit/>
          </a:bodyPr>
          <a:lstStyle/>
          <a:p>
            <a:r>
              <a:rPr lang="el-GR" sz="35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Κοινοπραξία </a:t>
            </a:r>
            <a:r>
              <a:rPr lang="el-GR" sz="35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έργου (Ομάδα Έργου)</a:t>
            </a:r>
            <a:endParaRPr lang="el-GR" sz="35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3534" y="1537855"/>
            <a:ext cx="7408333" cy="47122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  <a:defRPr/>
            </a:pPr>
            <a:r>
              <a:rPr lang="el-GR" sz="20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Συντονιστής</a:t>
            </a:r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Υπουργείο Παιδείας και Πολιτισμού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(CY)</a:t>
            </a:r>
            <a:endParaRPr lang="en-GB" sz="20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l-GR" sz="20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Εταίροι</a:t>
            </a:r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</a:t>
            </a:r>
          </a:p>
          <a:p>
            <a:pPr marL="252000"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Enoros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Consulting Ltd (CY)</a:t>
            </a:r>
          </a:p>
          <a:p>
            <a:pPr marL="252000" lvl="2" indent="-283464">
              <a:spcBef>
                <a:spcPts val="4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Qualifications and Vocational Education and Training Development Centre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Λιθουανία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52000">
              <a:spcBef>
                <a:spcPts val="400"/>
              </a:spcBef>
              <a:buNone/>
              <a:defRPr/>
            </a:pPr>
            <a:r>
              <a:rPr lang="el-GR" sz="20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Συνεργάτες</a:t>
            </a:r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Υπουργείο Εργασίας, Πρόνοιας και Κοινωνικών Ασφαλίσεων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CY)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Υπουργείο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Παιδείας και Επιστήμης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Λιθουανία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Vilnius Builders Training Centre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Λιθουανία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Lithuanian Education Trade Union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Λιθουανία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65760" lvl="2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Lithuanian Business Employers Confederation </a:t>
            </a:r>
            <a:r>
              <a:rPr lang="lt-LT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Λιθουανία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  <a:defRPr/>
            </a:pP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bIns="91440" anchor="b" anchorCtr="0">
            <a:normAutofit/>
          </a:bodyPr>
          <a:lstStyle/>
          <a:p>
            <a:r>
              <a:rPr lang="el-GR" sz="35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Ομάδες - Στόχος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0210" y="1663578"/>
            <a:ext cx="7408333" cy="469565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Οι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συμμετέχοντες των ΣΕΕΚ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οι οποίοι επιθυμούν να βελτιώσουν τις ευκαιρίες απασχόλησής τους και να ενισχύσουν το επαγγελματικό τους προφίλ μέσω της απόκτησης πιο στοχευόμενης εκπαίδευσης και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κατάρτισης.</a:t>
            </a:r>
          </a:p>
          <a:p>
            <a:pPr algn="just">
              <a:buFont typeface="Wingdings" pitchFamily="2" charset="2"/>
              <a:buChar char="q"/>
            </a:pPr>
            <a:endParaRPr lang="el-GR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Οι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πάροχοι ΣΕΕΚ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μεταδευτεροβάθμια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ιδρύματα της τεχνικής και επαγγελματικής εκπαίδευσης και κατάρτισης που θέλουν να παρέχουν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καλύτερες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επιλογές εκπαίδευσης για τους μαθητές τους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Οι </a:t>
            </a: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κυβερνητικές αρχές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που είναι υπεύθυνες για το σύστημα ΣΕΕΚ στις συμμετέχουσες χώρες, καθώς και μη κυβερνητικές οργανώσεις.</a:t>
            </a:r>
          </a:p>
        </p:txBody>
      </p:sp>
      <p:pic>
        <p:nvPicPr>
          <p:cNvPr id="4" name="Picture 3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635" y="0"/>
            <a:ext cx="1870365" cy="113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6335" y="263235"/>
            <a:ext cx="7498080" cy="918875"/>
          </a:xfrm>
        </p:spPr>
        <p:txBody>
          <a:bodyPr bIns="91440" anchor="b" anchorCtr="0">
            <a:normAutofit/>
          </a:bodyPr>
          <a:lstStyle/>
          <a:p>
            <a:r>
              <a:rPr lang="el-GR" sz="35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Παραδοτέα Έργου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9215" y="1454728"/>
            <a:ext cx="7633113" cy="46988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2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Τα </a:t>
            </a:r>
            <a:r>
              <a:rPr lang="el-GR" sz="22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κύρια </a:t>
            </a:r>
            <a:r>
              <a:rPr lang="el-GR" sz="22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παραδοτέα του </a:t>
            </a:r>
            <a:r>
              <a:rPr lang="el-GR" sz="22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έργου είναι:</a:t>
            </a:r>
          </a:p>
          <a:p>
            <a:pPr marL="0" indent="0">
              <a:buNone/>
            </a:pPr>
            <a:endParaRPr lang="el-GR" sz="2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Έρευνα αναγκών</a:t>
            </a: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“Reforming the Continuing Vocational Education and Training: a prerequisite for improving quality and responding to the needs of the labour market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”,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ώστε να εντοπιστούν και να αναλυθούν οι υφιστάμενες ανάγκες της αγοράς εργασίας και οι προοπτικές για μελλοντική ανάπτυξη στον τομέα της ΣΕΕΚ.</a:t>
            </a:r>
            <a:endParaRPr lang="el-GR" sz="2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None/>
            </a:pPr>
            <a:endParaRPr lang="el-GR" sz="2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Επιχειρηματικό Φόρουμ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 για την προώθηση και την ενίσχυση της επιχειρηματικότητας στα πλαίσια του κύκλου της </a:t>
            </a:r>
            <a:r>
              <a:rPr lang="el-GR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ΣΕΕΚ.</a:t>
            </a:r>
          </a:p>
          <a:p>
            <a:pPr>
              <a:buNone/>
            </a:pPr>
            <a:endParaRPr lang="el-GR" sz="2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200" dirty="0">
                <a:solidFill>
                  <a:schemeClr val="bg2"/>
                </a:solidFill>
              </a:rPr>
              <a:t> </a:t>
            </a: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Εγχειρίδιο </a:t>
            </a:r>
            <a:r>
              <a:rPr lang="el-GR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Κώδικα Ποιότητας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που θα περιλαμβάνει καλές πρακτικές</a:t>
            </a:r>
            <a:r>
              <a:rPr lang="el-GR" sz="22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4" name="Picture 3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635" y="0"/>
            <a:ext cx="1870365" cy="113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1644" y="0"/>
            <a:ext cx="7498080" cy="1143000"/>
          </a:xfrm>
        </p:spPr>
        <p:txBody>
          <a:bodyPr bIns="91440" anchor="b" anchorCtr="0">
            <a:normAutofit/>
          </a:bodyPr>
          <a:lstStyle/>
          <a:p>
            <a:r>
              <a:rPr lang="el-GR" sz="35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Αναμενόμενα αποτελέσματα</a:t>
            </a:r>
            <a:endParaRPr lang="el-GR" sz="35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4792" y="1331070"/>
            <a:ext cx="7408333" cy="5263694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Βελτίωση απασχολησιμότητας νέων.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Ανταπόκριση στις ανάγκες της αγοράς εργασίας και στις κοινωνικές προκλήσεις (Ενίσχυση των προγραμμάτων που προσφέρονται στο πλαίσιο ΣΕΕΚ αυτού του συστήματος).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Ενίσχυση των δεσμών μεταξύ της ΣΕΕΚ και της αγοράς εργασίας.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Ενίσχυση ελκυστικότητας της ΣΕΕΚ για τους εμπλεκόμενους (επιχειρήσεις, συμμετέχοντες, πάροχους ΣΕΕΚ).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Προώθηση για το σχεδιασμό ενός μοντέλου για την ενίσχυση της συνεργασίας μεταξύ σχολείων και επιχειρήσεων.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Διευκόλυνση συστήματος διαβούλευσης μεταξύ των κοινωνικών εταίρων, φορέων παροχής εκπαίδευσης και κατάρτισης, οργανώσεις που ασχολούνται με την έρευνα.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Θεσμοθέτηση ποιοτικών προτύπων για την παροχή προγραμμάτων ΣΕΕΚ.</a:t>
            </a:r>
          </a:p>
        </p:txBody>
      </p:sp>
      <p:pic>
        <p:nvPicPr>
          <p:cNvPr id="4" name="Picture 3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635" y="0"/>
            <a:ext cx="1870365" cy="113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2 RE-CVET POSTER G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912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8913" y="3236256"/>
            <a:ext cx="3823854" cy="527695"/>
          </a:xfrm>
        </p:spPr>
        <p:txBody>
          <a:bodyPr bIns="91440" anchor="b" anchorCtr="0">
            <a:normAutofit fontScale="90000"/>
          </a:bodyPr>
          <a:lstStyle/>
          <a:p>
            <a:r>
              <a:rPr lang="el-GR" sz="3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Επερχόμενες </a:t>
            </a:r>
            <a:r>
              <a:rPr lang="el-GR" sz="30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Δράσεις</a:t>
            </a:r>
            <a:r>
              <a:rPr lang="en-US" sz="30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l-GR" sz="30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1358" y="820680"/>
            <a:ext cx="3560618" cy="234386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400" dirty="0" smtClean="0">
                <a:solidFill>
                  <a:schemeClr val="bg2"/>
                </a:solidFill>
              </a:rPr>
              <a:t>Πιλοτικό Επιχειρηματικό </a:t>
            </a:r>
            <a:r>
              <a:rPr lang="el-GR" sz="2400" dirty="0">
                <a:solidFill>
                  <a:schemeClr val="bg2"/>
                </a:solidFill>
              </a:rPr>
              <a:t>Σ</a:t>
            </a:r>
            <a:r>
              <a:rPr lang="el-GR" sz="2400" dirty="0" smtClean="0">
                <a:solidFill>
                  <a:schemeClr val="bg2"/>
                </a:solidFill>
              </a:rPr>
              <a:t>υνέδριο </a:t>
            </a:r>
            <a:endParaRPr lang="en-US" sz="2400" dirty="0" smtClean="0">
              <a:solidFill>
                <a:schemeClr val="bg2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4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bel"/>
              </a:rPr>
              <a:t>110 </a:t>
            </a:r>
            <a:r>
              <a:rPr lang="el-GR" sz="2400" dirty="0" smtClean="0">
                <a:solidFill>
                  <a:schemeClr val="bg2"/>
                </a:solidFill>
              </a:rPr>
              <a:t>συμμετέχοντες</a:t>
            </a:r>
            <a:endParaRPr lang="el-GR" sz="2400" dirty="0" smtClean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2"/>
                </a:solidFill>
              </a:rPr>
              <a:t>(23/11/2016, Συνεδριακό </a:t>
            </a:r>
            <a:r>
              <a:rPr lang="el-GR" sz="2400" dirty="0" smtClean="0">
                <a:solidFill>
                  <a:schemeClr val="bg2"/>
                </a:solidFill>
              </a:rPr>
              <a:t>Κέντρο </a:t>
            </a:r>
            <a:r>
              <a:rPr lang="el-GR" sz="2400" dirty="0" err="1" smtClean="0">
                <a:solidFill>
                  <a:schemeClr val="bg2"/>
                </a:solidFill>
              </a:rPr>
              <a:t>Φιλοξένια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  <a:endParaRPr lang="el-GR" sz="2400" dirty="0" smtClean="0">
              <a:solidFill>
                <a:schemeClr val="bg2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043055" y="251011"/>
            <a:ext cx="3823854" cy="527695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Δράσεις</a:t>
            </a:r>
            <a:r>
              <a:rPr kumimoji="0" lang="en-US" sz="3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el-GR" sz="30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l-GR" sz="3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000" b="0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197900" y="3886609"/>
            <a:ext cx="3560618" cy="23438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Επιχειρηματικό Συνέδριο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"/>
                <a:ea typeface="+mn-ea"/>
                <a:cs typeface="+mn-cs"/>
              </a:rPr>
              <a:t>110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συμμετέχοντες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 (Body)"/>
              </a:rPr>
              <a:t>17</a:t>
            </a:r>
            <a:r>
              <a:rPr kumimoji="0" lang="el-GR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 (Body)"/>
              </a:rPr>
              <a:t>/1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 (Body)"/>
              </a:rPr>
              <a:t>0</a:t>
            </a:r>
            <a:r>
              <a:rPr kumimoji="0" lang="el-GR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 (Body)"/>
              </a:rPr>
              <a:t>/201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 (Body)"/>
              </a:rPr>
              <a:t>7</a:t>
            </a:r>
            <a:r>
              <a:rPr kumimoji="0" lang="el-GR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bel (Body)"/>
              </a:rPr>
              <a:t>,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Συνεδριακό Κέντρο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Φιλοξένια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2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 CV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964" y="332509"/>
            <a:ext cx="3186545" cy="26739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4109" y="1565564"/>
            <a:ext cx="6747164" cy="4294909"/>
          </a:xfrm>
        </p:spPr>
        <p:txBody>
          <a:bodyPr bIns="91440" anchor="b" anchorCtr="0">
            <a:normAutofit fontScale="85000" lnSpcReduction="20000"/>
          </a:bodyPr>
          <a:lstStyle/>
          <a:p>
            <a:pPr algn="ctr">
              <a:spcBef>
                <a:spcPct val="0"/>
              </a:spcBef>
              <a:buNone/>
            </a:pPr>
            <a:endParaRPr lang="en-GB" sz="35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en-GB" sz="35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sz="35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Ευχαριστώ!</a:t>
            </a:r>
          </a:p>
          <a:p>
            <a:pPr algn="ctr">
              <a:spcBef>
                <a:spcPct val="0"/>
              </a:spcBef>
              <a:buNone/>
            </a:pPr>
            <a:endParaRPr lang="en-US" sz="35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Δρ. Ηλίας </a:t>
            </a:r>
            <a:r>
              <a:rPr lang="el-GR" sz="29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Μαρκάτζης</a:t>
            </a:r>
            <a:endParaRPr lang="en-US" sz="29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Διευθυντής Μέσης </a:t>
            </a:r>
            <a:r>
              <a:rPr lang="el-GR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και Επαγγελματικής Τεχνικής </a:t>
            </a:r>
            <a:r>
              <a:rPr lang="el-GR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Εκπαίδευσης, Υπουργείο Παιδεί</a:t>
            </a:r>
            <a:r>
              <a:rPr lang="el-GR" sz="29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ας και Πολιτισμού</a:t>
            </a:r>
            <a:endParaRPr lang="en-GB" sz="2900" i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el-GR" sz="3500" i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l-GR" sz="30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Επικοινωνία</a:t>
            </a:r>
            <a:r>
              <a:rPr lang="en-GB" sz="30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:</a:t>
            </a:r>
            <a:endParaRPr lang="el-GR" sz="3000" i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Email:</a:t>
            </a:r>
            <a:r>
              <a:rPr lang="en-GB" sz="2500" dirty="0" smtClean="0">
                <a:solidFill>
                  <a:srgbClr val="6600CC"/>
                </a:solidFill>
                <a:latin typeface="Calibri" pitchFamily="34" charset="0"/>
                <a:ea typeface="+mj-ea"/>
                <a:cs typeface="+mj-cs"/>
              </a:rPr>
              <a:t> recvetproject@gmail.com</a:t>
            </a:r>
          </a:p>
          <a:p>
            <a:pPr>
              <a:spcBef>
                <a:spcPct val="0"/>
              </a:spcBef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Website: </a:t>
            </a:r>
            <a:r>
              <a:rPr lang="en-GB" sz="2500" dirty="0" smtClean="0">
                <a:solidFill>
                  <a:srgbClr val="6600CC"/>
                </a:solidFill>
                <a:latin typeface="Calibri" pitchFamily="34" charset="0"/>
                <a:ea typeface="+mj-ea"/>
                <a:cs typeface="+mj-cs"/>
              </a:rPr>
              <a:t>www.re-cvet.org</a:t>
            </a:r>
          </a:p>
          <a:p>
            <a:pPr>
              <a:spcBef>
                <a:spcPct val="0"/>
              </a:spcBef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Facebook: </a:t>
            </a:r>
            <a:r>
              <a:rPr lang="en-GB" sz="2500" dirty="0" smtClean="0">
                <a:solidFill>
                  <a:srgbClr val="6600CC"/>
                </a:solidFill>
                <a:latin typeface="Calibri" pitchFamily="34" charset="0"/>
                <a:ea typeface="+mj-ea"/>
                <a:cs typeface="+mj-cs"/>
              </a:rPr>
              <a:t>RE-CVET</a:t>
            </a:r>
            <a:endParaRPr lang="el-GR" sz="2500" dirty="0">
              <a:solidFill>
                <a:srgbClr val="6600CC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9">
      <a:dk1>
        <a:srgbClr val="FFFFFF"/>
      </a:dk1>
      <a:lt1>
        <a:srgbClr val="FFFFFF"/>
      </a:lt1>
      <a:dk2>
        <a:srgbClr val="004674"/>
      </a:dk2>
      <a:lt2>
        <a:srgbClr val="004674"/>
      </a:lt2>
      <a:accent1>
        <a:srgbClr val="5100A5"/>
      </a:accent1>
      <a:accent2>
        <a:srgbClr val="D9B5FF"/>
      </a:accent2>
      <a:accent3>
        <a:srgbClr val="61C0FF"/>
      </a:accent3>
      <a:accent4>
        <a:srgbClr val="190033"/>
      </a:accent4>
      <a:accent5>
        <a:srgbClr val="E7D1FF"/>
      </a:accent5>
      <a:accent6>
        <a:srgbClr val="E7D1FF"/>
      </a:accent6>
      <a:hlink>
        <a:srgbClr val="9933FF"/>
      </a:hlink>
      <a:folHlink>
        <a:srgbClr val="FFFF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2073</TotalTime>
  <Words>572</Words>
  <Application>Microsoft Office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  Comprehensive policy frameworks for continuing VET: Reform of Continuing Vocational Education and Training Systems </vt:lpstr>
      <vt:lpstr>Σκοπός και Στόχοι του Έργου</vt:lpstr>
      <vt:lpstr>Το πρόβλημα στην αγορά εργασίας</vt:lpstr>
      <vt:lpstr>Κοινοπραξία έργου (Ομάδα Έργου)</vt:lpstr>
      <vt:lpstr>Ομάδες - Στόχος</vt:lpstr>
      <vt:lpstr>Παραδοτέα Έργου</vt:lpstr>
      <vt:lpstr>Αναμενόμενα αποτελέσματα</vt:lpstr>
      <vt:lpstr>Επερχόμενες Δράσεις: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Hewlett-Packard Company</cp:lastModifiedBy>
  <cp:revision>97</cp:revision>
  <dcterms:created xsi:type="dcterms:W3CDTF">2014-09-16T21:41:51Z</dcterms:created>
  <dcterms:modified xsi:type="dcterms:W3CDTF">2017-09-08T07:46:37Z</dcterms:modified>
</cp:coreProperties>
</file>